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7" r:id="rId5"/>
    <p:sldMasterId id="2147483728" r:id="rId6"/>
    <p:sldMasterId id="214748372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y="13716000" cx="24377650"/>
  <p:notesSz cx="6858000" cy="9144000"/>
  <p:embeddedFontLst>
    <p:embeddedFont>
      <p:font typeface="Roboto Thin"/>
      <p:regular r:id="rId38"/>
      <p:bold r:id="rId39"/>
      <p:italic r:id="rId40"/>
      <p:boldItalic r:id="rId41"/>
    </p:embeddedFont>
    <p:embeddedFont>
      <p:font typeface="Roboto Black"/>
      <p:bold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Amatic SC"/>
      <p:regular r:id="rId52"/>
      <p:bold r:id="rId53"/>
    </p:embeddedFont>
    <p:embeddedFont>
      <p:font typeface="Inconsolata"/>
      <p:regular r:id="rId54"/>
      <p:bold r:id="rId55"/>
    </p:embeddedFont>
    <p:embeddedFont>
      <p:font typeface="Poppins"/>
      <p:regular r:id="rId56"/>
      <p:bold r:id="rId57"/>
      <p:italic r:id="rId58"/>
      <p:boldItalic r:id="rId59"/>
    </p:embeddedFont>
    <p:embeddedFont>
      <p:font typeface="Lato Light"/>
      <p:regular r:id="rId60"/>
      <p:bold r:id="rId61"/>
      <p:italic r:id="rId62"/>
      <p:boldItalic r:id="rId63"/>
    </p:embeddedFont>
    <p:embeddedFont>
      <p:font typeface="Poppins Medium"/>
      <p:regular r:id="rId64"/>
      <p:bold r:id="rId65"/>
      <p:italic r:id="rId66"/>
      <p:boldItalic r:id="rId67"/>
    </p:embeddedFont>
    <p:embeddedFont>
      <p:font typeface="Roboto Light"/>
      <p:regular r:id="rId68"/>
      <p:bold r:id="rId69"/>
      <p:italic r:id="rId70"/>
      <p:boldItalic r:id="rId71"/>
    </p:embeddedFont>
    <p:embeddedFont>
      <p:font typeface="Helvetica Neue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ACAB65-1D10-4A57-B1AE-940439EA998A}">
  <a:tblStyle styleId="{3DACAB65-1D10-4A57-B1AE-940439EA99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italic.fntdata"/><Relationship Id="rId42" Type="http://schemas.openxmlformats.org/officeDocument/2006/relationships/font" Target="fonts/RobotoBlack-bold.fntdata"/><Relationship Id="rId41" Type="http://schemas.openxmlformats.org/officeDocument/2006/relationships/font" Target="fonts/RobotoThin-boldItalic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Black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3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2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Light-boldItalic.fntdata"/><Relationship Id="rId70" Type="http://schemas.openxmlformats.org/officeDocument/2006/relationships/font" Target="fonts/RobotoLight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RobotoThin-bold.fntdata"/><Relationship Id="rId38" Type="http://schemas.openxmlformats.org/officeDocument/2006/relationships/font" Target="fonts/RobotoThin-regular.fntdata"/><Relationship Id="rId62" Type="http://schemas.openxmlformats.org/officeDocument/2006/relationships/font" Target="fonts/LatoLight-italic.fntdata"/><Relationship Id="rId61" Type="http://schemas.openxmlformats.org/officeDocument/2006/relationships/font" Target="fonts/LatoLight-bold.fntdata"/><Relationship Id="rId20" Type="http://schemas.openxmlformats.org/officeDocument/2006/relationships/slide" Target="slides/slide12.xml"/><Relationship Id="rId64" Type="http://schemas.openxmlformats.org/officeDocument/2006/relationships/font" Target="fonts/PoppinsMedium-regular.fntdata"/><Relationship Id="rId63" Type="http://schemas.openxmlformats.org/officeDocument/2006/relationships/font" Target="fonts/LatoLight-boldItalic.fntdata"/><Relationship Id="rId22" Type="http://schemas.openxmlformats.org/officeDocument/2006/relationships/slide" Target="slides/slide14.xml"/><Relationship Id="rId66" Type="http://schemas.openxmlformats.org/officeDocument/2006/relationships/font" Target="fonts/PoppinsMedium-italic.fntdata"/><Relationship Id="rId21" Type="http://schemas.openxmlformats.org/officeDocument/2006/relationships/slide" Target="slides/slide13.xml"/><Relationship Id="rId65" Type="http://schemas.openxmlformats.org/officeDocument/2006/relationships/font" Target="fonts/PoppinsMedium-bold.fntdata"/><Relationship Id="rId24" Type="http://schemas.openxmlformats.org/officeDocument/2006/relationships/slide" Target="slides/slide16.xml"/><Relationship Id="rId68" Type="http://schemas.openxmlformats.org/officeDocument/2006/relationships/font" Target="fonts/RobotoLight-regular.fntdata"/><Relationship Id="rId23" Type="http://schemas.openxmlformats.org/officeDocument/2006/relationships/slide" Target="slides/slide15.xml"/><Relationship Id="rId67" Type="http://schemas.openxmlformats.org/officeDocument/2006/relationships/font" Target="fonts/PoppinsMedium-boldItalic.fntdata"/><Relationship Id="rId60" Type="http://schemas.openxmlformats.org/officeDocument/2006/relationships/font" Target="fonts/LatoLight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Light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AmaticSC-bold.fntdata"/><Relationship Id="rId52" Type="http://schemas.openxmlformats.org/officeDocument/2006/relationships/font" Target="fonts/AmaticSC-regular.fntdata"/><Relationship Id="rId11" Type="http://schemas.openxmlformats.org/officeDocument/2006/relationships/slide" Target="slides/slide3.xml"/><Relationship Id="rId55" Type="http://schemas.openxmlformats.org/officeDocument/2006/relationships/font" Target="fonts/Inconsolata-bold.fntdata"/><Relationship Id="rId10" Type="http://schemas.openxmlformats.org/officeDocument/2006/relationships/slide" Target="slides/slide2.xml"/><Relationship Id="rId54" Type="http://schemas.openxmlformats.org/officeDocument/2006/relationships/font" Target="fonts/Inconsolata-regular.fntdata"/><Relationship Id="rId13" Type="http://schemas.openxmlformats.org/officeDocument/2006/relationships/slide" Target="slides/slide5.xml"/><Relationship Id="rId57" Type="http://schemas.openxmlformats.org/officeDocument/2006/relationships/font" Target="fonts/Poppins-bold.fntdata"/><Relationship Id="rId12" Type="http://schemas.openxmlformats.org/officeDocument/2006/relationships/slide" Target="slides/slide4.xml"/><Relationship Id="rId56" Type="http://schemas.openxmlformats.org/officeDocument/2006/relationships/font" Target="fonts/Poppins-regular.fntdata"/><Relationship Id="rId15" Type="http://schemas.openxmlformats.org/officeDocument/2006/relationships/slide" Target="slides/slide7.xml"/><Relationship Id="rId59" Type="http://schemas.openxmlformats.org/officeDocument/2006/relationships/font" Target="fonts/Poppins-boldItalic.fntdata"/><Relationship Id="rId14" Type="http://schemas.openxmlformats.org/officeDocument/2006/relationships/slide" Target="slides/slide6.xml"/><Relationship Id="rId58" Type="http://schemas.openxmlformats.org/officeDocument/2006/relationships/font" Target="fonts/Poppins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3a15ea5ca_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3a15ea5c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e3a15ea5ca_2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e3a15ea5ca_2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e3a15ea5ca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ge3a15ea5ca_2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e3ab0449f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e3ab0449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e3ab0449f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e3a15eab43_0_1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e3a15eab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e3a15eab4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e3a15eab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ge3a15eab43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e3a15eab43_0_3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e3a15eab4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e3a15eab43_0_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e3a15eab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e3a15eab43_0_5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e3a15eab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e3a15eab43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e3a15eab4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ge3a15eab43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e3a15eab43_0_6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e3a15eab4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e3a15eab43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e3a15eab4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ge3a15eab43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e3a15eab43_0_9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e3a15eab4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e3a15eab43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e3a15eab4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ge3a15eab43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e3a15eab43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e3a15eab4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e3a15eab43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e3a15eab43_0_11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e3a15eab4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e3a15eab43_0_14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e3a15eab43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e3a15ea5ca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e3a15ea5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ge3a15ea5ca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Relationship Id="rId4" Type="http://schemas.openxmlformats.org/officeDocument/2006/relationships/image" Target="../media/image6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Relationship Id="rId4" Type="http://schemas.openxmlformats.org/officeDocument/2006/relationships/image" Target="../media/image10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82.png"/><Relationship Id="rId7" Type="http://schemas.openxmlformats.org/officeDocument/2006/relationships/image" Target="../media/image74.png"/><Relationship Id="rId8" Type="http://schemas.openxmlformats.org/officeDocument/2006/relationships/image" Target="../media/image7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80.png"/><Relationship Id="rId4" Type="http://schemas.openxmlformats.org/officeDocument/2006/relationships/image" Target="../media/image75.png"/><Relationship Id="rId5" Type="http://schemas.openxmlformats.org/officeDocument/2006/relationships/image" Target="../media/image83.png"/><Relationship Id="rId6" Type="http://schemas.openxmlformats.org/officeDocument/2006/relationships/image" Target="../media/image9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87.png"/><Relationship Id="rId9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97.png"/><Relationship Id="rId7" Type="http://schemas.openxmlformats.org/officeDocument/2006/relationships/image" Target="../media/image99.png"/><Relationship Id="rId8" Type="http://schemas.openxmlformats.org/officeDocument/2006/relationships/image" Target="../media/image9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89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Relationship Id="rId5" Type="http://schemas.openxmlformats.org/officeDocument/2006/relationships/image" Target="../media/image95.png"/><Relationship Id="rId6" Type="http://schemas.openxmlformats.org/officeDocument/2006/relationships/image" Target="../media/image90.png"/><Relationship Id="rId7" Type="http://schemas.openxmlformats.org/officeDocument/2006/relationships/image" Target="../media/image94.png"/><Relationship Id="rId8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4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png"/><Relationship Id="rId4" Type="http://schemas.openxmlformats.org/officeDocument/2006/relationships/image" Target="../media/image1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205.185.125.104/files/june11.dl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sabethahospital.com" TargetMode="External"/><Relationship Id="rId4" Type="http://schemas.openxmlformats.org/officeDocument/2006/relationships/hyperlink" Target="http://www.iphonehacks.com" TargetMode="External"/><Relationship Id="rId5" Type="http://schemas.openxmlformats.org/officeDocument/2006/relationships/image" Target="../media/image1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3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8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069451" cy="11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2" name="Google Shape;1402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3" name="Google Shape;140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125" y="881162"/>
            <a:ext cx="24225251" cy="1195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4"/>
          <p:cNvSpPr txBox="1"/>
          <p:nvPr>
            <p:ph type="title"/>
          </p:nvPr>
        </p:nvSpPr>
        <p:spPr>
          <a:xfrm>
            <a:off x="-197141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Unsalted Hashed Passwords</a:t>
            </a:r>
            <a:endParaRPr/>
          </a:p>
        </p:txBody>
      </p:sp>
      <p:sp>
        <p:nvSpPr>
          <p:cNvPr id="1409" name="Google Shape;1409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0" name="Google Shape;1410;p94"/>
          <p:cNvSpPr txBox="1"/>
          <p:nvPr>
            <p:ph idx="3" type="body"/>
          </p:nvPr>
        </p:nvSpPr>
        <p:spPr>
          <a:xfrm>
            <a:off x="703375" y="2295400"/>
            <a:ext cx="22942800" cy="4415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Once logged on to the MySQL we navigated to the wp_users table and and found the unsalted hashed passwords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Created a .txt file with the hashed passwords and used john the ripper to crack a password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11" name="Google Shape;141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6315375"/>
            <a:ext cx="9617000" cy="20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75" y="9578000"/>
            <a:ext cx="19206874" cy="36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9" name="Google Shape;1419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0" name="Google Shape;142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935475"/>
            <a:ext cx="13043200" cy="121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427" name="Google Shape;1427;p96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8" name="Google Shape;1428;p96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Weak Passwords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5" name="Google Shape;1435;p9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Logging in with external IP addresses, or logging of failed login attempts leading up to proper login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Time, IP address, attempts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When HTTP response codes of 400 are recorded more than 5 times in a 5 minute span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 internal IPs (i.e. SSH into an already exploited machine) and space out login attempts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Phishing techniques to gain more direct access would be more efficient and effective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of Unsalted SQL credentials</a:t>
            </a:r>
            <a:endParaRPr/>
          </a:p>
        </p:txBody>
      </p:sp>
      <p:sp>
        <p:nvSpPr>
          <p:cNvPr id="1441" name="Google Shape;1441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2" name="Google Shape;1442;p9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External IP addresses and user alerts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Time, IP addresses, usernames, databases accessed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Thresholds could be as low as 1 depending on rules set up for database protection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best way to mitigate detection would also be with internal IP addresses and/or the use of proper administrative account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Potentially scripting events to gain the administrative access up front might hide tracks easier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Privilege Escalation</a:t>
            </a:r>
            <a:endParaRPr/>
          </a:p>
        </p:txBody>
      </p:sp>
      <p:sp>
        <p:nvSpPr>
          <p:cNvPr id="1448" name="Google Shape;1448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9" name="Google Shape;1449;p9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Alert escalation would notify when the escalation to root occurs.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alert is triggered any time user escalates privileges to root,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They fire each time root user is accesses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You cannot use this exploit undetected because of all of the alerts going off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An alternative exploit would be to find the root password a different way.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  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0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 : Network Analysis</a:t>
            </a:r>
            <a:endParaRPr/>
          </a:p>
        </p:txBody>
      </p:sp>
      <p:sp>
        <p:nvSpPr>
          <p:cNvPr id="1462" name="Google Shape;146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3" name="Google Shape;1463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465" name="Google Shape;1465;p10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466" name="Google Shape;1466;p10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 </a:t>
            </a:r>
            <a:endParaRPr/>
          </a:p>
        </p:txBody>
      </p:sp>
      <p:sp>
        <p:nvSpPr>
          <p:cNvPr id="1467" name="Google Shape;1467;p10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468" name="Google Shape;1468;p10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Contents: Red Team</a:t>
            </a:r>
            <a:endParaRPr/>
          </a:p>
        </p:txBody>
      </p:sp>
      <p:sp>
        <p:nvSpPr>
          <p:cNvPr id="1325" name="Google Shape;1325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26" name="Google Shape;1326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7" name="Google Shape;1327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4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29" name="Google Shape;1329;p84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1330" name="Google Shape;1330;p84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Avoid Detection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474" name="Google Shape;147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5" name="Google Shape;1475;p10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76" name="Google Shape;1476;p102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{3DACAB65-1D10-4A57-B1AE-940439EA998A}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Was able to find passwords using dictionary brute force against web form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attacker to gain access to protected web directories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 Enumeration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Utilized enum4linux to gather user information for the web server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 to gather usernames to gain access to the web server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Unprotected and Unsalted Hash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Rainbow table to compare an unprotected hash to a corresponding password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attacker to gain access to WebDav to alter contents of web server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Used Stevens sudo Python access to escalate from ‘Steven to root’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privilege escalation to root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03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488" name="Google Shape;148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9" name="Google Shape;1489;p10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90" name="Google Shape;1490;p104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{3DACAB65-1D10-4A57-B1AE-940439EA998A}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172.16.4.205, 185.243.115.84, 166.62.111.64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VSS Monitoring Ethernet trailer, HTTP, (TLS)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808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24-bit block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Trojan (june11.dll)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497" name="Google Shape;149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498" name="Google Shape;1498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9" name="Google Shape;1499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05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For example: Watching YouTube, reading the news. 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Normal use of the website via wordpress traffic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Standard files transferred (Favicons, standard scripts, supporting images)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Application Programming Interfaces (APIs) necessary to support the browser-site interaction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For example: Sending malware, phishing.</a:t>
            </a:r>
            <a:endParaRPr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files.publicdomaintorrents.com used to download “</a:t>
            </a:r>
            <a:r>
              <a:rPr lang="en-US" sz="3600">
                <a:solidFill>
                  <a:srgbClr val="24292E"/>
                </a:solidFill>
              </a:rPr>
              <a:t>Betty_Boop_Rhythm_on_the_Reservation.avi.torrent”</a:t>
            </a:r>
            <a:endParaRPr sz="3600">
              <a:solidFill>
                <a:srgbClr val="24292E"/>
              </a:solidFill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600"/>
              <a:buChar char="●"/>
            </a:pPr>
            <a:r>
              <a:rPr lang="en-US" sz="3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http://205.185.125.104/files/june11.dll</a:t>
            </a:r>
            <a:endParaRPr sz="3600">
              <a:solidFill>
                <a:srgbClr val="24292E"/>
              </a:solidFill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600"/>
              <a:buChar char="●"/>
            </a:pPr>
            <a:r>
              <a:rPr lang="en-US" sz="3600">
                <a:solidFill>
                  <a:srgbClr val="24292E"/>
                </a:solidFill>
              </a:rPr>
              <a:t>b5689023.green.mattingsolutions.co downloaded empty.gif?ss&amp;ss1img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0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0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Website Traffic</a:t>
            </a:r>
            <a:endParaRPr/>
          </a:p>
        </p:txBody>
      </p:sp>
      <p:sp>
        <p:nvSpPr>
          <p:cNvPr id="1513" name="Google Shape;1513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14" name="Google Shape;1514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5" name="Google Shape;151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0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b="1" lang="en-US" sz="4400">
                <a:solidFill>
                  <a:schemeClr val="dk1"/>
                </a:solidFill>
              </a:rPr>
              <a:t>Protocols observed:</a:t>
            </a:r>
            <a:endParaRPr b="1" sz="44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TCP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HTTP</a:t>
            </a:r>
            <a:endParaRPr sz="40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Traffic Analyzed:</a:t>
            </a:r>
            <a:endParaRPr b="1" sz="44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www.sabethahospital.com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www.iphonehacks.com</a:t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mysocalledchaos.com</a:t>
            </a:r>
            <a:endParaRPr sz="40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Possibly Interesting Files:</a:t>
            </a:r>
            <a:endParaRPr b="1" sz="44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jquery-migrate.min.js</a:t>
            </a:r>
            <a:endParaRPr/>
          </a:p>
        </p:txBody>
      </p:sp>
      <p:pic>
        <p:nvPicPr>
          <p:cNvPr id="1517" name="Google Shape;151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9225" y="4914900"/>
            <a:ext cx="15798425" cy="54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8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0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Illegal Downloads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31" name="Google Shape;1531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2" name="Google Shape;1532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09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Protocol Observed:</a:t>
            </a:r>
            <a:endParaRPr b="1" sz="44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HTTP</a:t>
            </a:r>
            <a:endParaRPr sz="40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Traffic Analyzed:</a:t>
            </a:r>
            <a:endParaRPr b="1" sz="44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User downloaded a Trojan from http://205.185.125.104/files/june11.dll</a:t>
            </a:r>
            <a:endParaRPr sz="40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Possibly Interesting Files:</a:t>
            </a:r>
            <a:endParaRPr b="1" sz="44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june11.dll </a:t>
            </a:r>
            <a:endParaRPr sz="4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4" name="Google Shape;1534;p109"/>
          <p:cNvPicPr preferRelativeResize="0"/>
          <p:nvPr/>
        </p:nvPicPr>
        <p:blipFill rotWithShape="1">
          <a:blip r:embed="rId3">
            <a:alphaModFix/>
          </a:blip>
          <a:srcRect b="0" l="0" r="0" t="1912"/>
          <a:stretch/>
        </p:blipFill>
        <p:spPr>
          <a:xfrm>
            <a:off x="13588725" y="6834850"/>
            <a:ext cx="10164026" cy="61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Illegal Downloads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42" name="Google Shape;1542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3" name="Google Shape;1543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10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Protocol Observed:</a:t>
            </a:r>
            <a:endParaRPr sz="4400"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 sz="4000">
                <a:solidFill>
                  <a:schemeClr val="dk1"/>
                </a:solidFill>
              </a:rPr>
              <a:t>HTTP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Traffic Analyzed:</a:t>
            </a:r>
            <a:endParaRPr sz="44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chemeClr val="dk1"/>
                </a:solidFill>
              </a:rPr>
              <a:t>User was browsing publicdomaintorrents.com and downloaded a torrent. </a:t>
            </a:r>
            <a:endParaRPr sz="40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chemeClr val="dk1"/>
                </a:solidFill>
              </a:rPr>
              <a:t>Possibly Interesting Files:</a:t>
            </a:r>
            <a:endParaRPr>
              <a:solidFill>
                <a:schemeClr val="dk1"/>
              </a:solidFill>
            </a:endParaRPr>
          </a:p>
          <a:p>
            <a:pPr indent="-482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○"/>
            </a:pPr>
            <a:r>
              <a:rPr lang="en-US" sz="4000">
                <a:solidFill>
                  <a:srgbClr val="24292E"/>
                </a:solidFill>
              </a:rPr>
              <a:t>Betty_Boop_Rhythm_on_the_Reservation.avi.torrent</a:t>
            </a:r>
            <a:endParaRPr sz="4000">
              <a:solidFill>
                <a:srgbClr val="24292E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solidFill>
                <a:srgbClr val="24292E"/>
              </a:solidFill>
            </a:endParaRPr>
          </a:p>
        </p:txBody>
      </p:sp>
      <p:pic>
        <p:nvPicPr>
          <p:cNvPr id="1545" name="Google Shape;154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75" y="9062575"/>
            <a:ext cx="22971351" cy="252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11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1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  <mc:AlternateContent>
    <mc:Choice Requires="p14">
      <p:transition spd="slow" p14:dur="41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5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800"/>
              <a:t>[Insert Here]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8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Dedian kali 5.4.0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Debian GNU/Linux 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Hostname:Target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</a:t>
            </a:r>
            <a:r>
              <a:rPr lang="en-US">
                <a:solidFill>
                  <a:schemeClr val="dk1"/>
                </a:solidFill>
              </a:rPr>
              <a:t>Ubuntu 18.04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OS:Ubuntu 18.04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38" name="Google Shape;1338;p8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9" name="Google Shape;133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575" y="2735758"/>
            <a:ext cx="15773400" cy="998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7" name="Google Shape;1347;p86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1353" name="Google Shape;1353;p8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4" name="Google Shape;1354;p8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55" name="Google Shape;1355;p87"/>
          <p:cNvGraphicFramePr/>
          <p:nvPr/>
        </p:nvGraphicFramePr>
        <p:xfrm>
          <a:off x="1520813" y="297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{3DACAB65-1D10-4A57-B1AE-940439EA998A}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to manually brute fo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guess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SSH as Michael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Login as Michael on the Target 1 machine and find flags 1 and 2.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SQL credentials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looking for the MySQL credentials they were easily readable in plaintext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just login to the SQL database and find flag 3.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hashed passwords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find Steven’s password with a simple john crack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use john the ripper to find Steven’s password from the hashes. (pink84)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Escalation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on Target 1we were able to use a python command  to escalate to root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logged in as Steven we were able to escalate to root using a pseudo-terminal utility.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8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62" name="Google Shape;1362;p8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63" name="Google Shape;1363;p8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Weak Passwords</a:t>
            </a:r>
            <a:endParaRPr/>
          </a:p>
        </p:txBody>
      </p:sp>
      <p:sp>
        <p:nvSpPr>
          <p:cNvPr id="1369" name="Google Shape;1369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0" name="Google Shape;1370;p8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wpscan we found the usernames Michael and Steven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used a manual brute force to figure out Michael’s password (michael)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It wasn’t the first password we used, but it was one of them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allowed us to ssh into the Target 1 machine as Michael and find flags 1 and 2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7" name="Google Shape;1377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90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379" name="Google Shape;137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00" y="1855475"/>
            <a:ext cx="23430950" cy="23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99" y="5324304"/>
            <a:ext cx="23430950" cy="68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Unsalted MySQL credentials</a:t>
            </a:r>
            <a:endParaRPr/>
          </a:p>
        </p:txBody>
      </p:sp>
      <p:sp>
        <p:nvSpPr>
          <p:cNvPr id="1386" name="Google Shape;1386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7" name="Google Shape;1387;p9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Once logged into the target machine we found the MySQL credentials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Navigated to the wp-config.php and found the unsalted user, password and host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Used the credentials found in .php file to login to the MySQL database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Looked through the tables and found flag 3.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